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A9E4-0D8B-4AC6-AF70-02B31F3295D7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BE158-C2B1-4396-BC72-F123C1FCDA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911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BE158-C2B1-4396-BC72-F123C1FCDA5A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9002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88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076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3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1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0418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798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36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5552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93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947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54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DDDF-42C6-4014-83D3-F0A55AD44039}" type="datetimeFigureOut">
              <a:rPr lang="sl-SI" smtClean="0"/>
              <a:t>25.02.2014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F0E54-845F-4A18-8E2C-7F58D8A07D6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81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30616" cy="237869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rgbClr val="7030A0"/>
                </a:solidFill>
              </a:rPr>
              <a:t>Obrazložitev RAČUNOVODSKEGA DELA letnega poročila in ostalega finančnega poslovanja OŠ Stična v letu </a:t>
            </a:r>
            <a:r>
              <a:rPr lang="sl-SI" b="1" dirty="0" smtClean="0">
                <a:solidFill>
                  <a:srgbClr val="7030A0"/>
                </a:solidFill>
              </a:rPr>
              <a:t>2013</a:t>
            </a:r>
            <a:endParaRPr lang="sl-SI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562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BILANCA STANJA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SREDSTVA</a:t>
            </a:r>
          </a:p>
          <a:p>
            <a:pPr marL="285750" indent="-285750">
              <a:buFontTx/>
              <a:buChar char="-"/>
            </a:pPr>
            <a:endParaRPr lang="sl-SI" sz="1800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DOLGOROČNA SREDSTVA IN OPREDMETENA OSNOVNA SREDSTVA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Dolgoročne premoženjske pravice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Zemljišča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Zgradbe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Oprema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dirty="0" smtClean="0">
                <a:solidFill>
                  <a:srgbClr val="002060"/>
                </a:solidFill>
              </a:rPr>
              <a:t>Druga osnovna sredstva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KRATKOROČNA SREDSTVA IN AČR</a:t>
            </a:r>
          </a:p>
          <a:p>
            <a:pPr algn="l"/>
            <a:r>
              <a:rPr lang="sl-SI" sz="1600" b="1" dirty="0" smtClean="0">
                <a:solidFill>
                  <a:srgbClr val="002060"/>
                </a:solidFill>
              </a:rPr>
              <a:t>Denarna sredstva v blagajni, na podračunu, terjatve do kupcev, uporabnikov EKN, druge kratkoročne terjatve, AČR</a:t>
            </a:r>
          </a:p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285750" indent="-285750" algn="l"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ZALOGE</a:t>
            </a:r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sl-SI" sz="2000" b="1" dirty="0" smtClean="0">
                <a:solidFill>
                  <a:srgbClr val="FF0000"/>
                </a:solidFill>
              </a:rPr>
              <a:t>OBVEZNOSTI DO VIROV SREDSTEV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KRATKOROČNE OBVEZNOSTI IN PČR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Kratkoročne obveznosti do zaposlenih, do dobaviteljev, do uporabnikov EKN, druge kratkoročne obveznosti iz poslovanja, PČR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LASTNI VIRI IN DOLGOROČNE OBVEZNOSTI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Dolgoročne pasivne časovne razmejitve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Obveznosti za sredstva prejeta v upravljanje</a:t>
            </a:r>
          </a:p>
          <a:p>
            <a:r>
              <a:rPr lang="sl-SI" sz="1600" b="1" dirty="0" smtClean="0">
                <a:solidFill>
                  <a:srgbClr val="002060"/>
                </a:solidFill>
              </a:rPr>
              <a:t>Presežek prihodkov nad odhodki</a:t>
            </a:r>
          </a:p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sl-SI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5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Viri za nabavo sredstev</a:t>
            </a:r>
            <a:endParaRPr lang="sl-SI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q"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občinskega proračuna – občine Ivančna Gorica</a:t>
            </a:r>
          </a:p>
          <a:p>
            <a:r>
              <a:rPr lang="sl-SI" sz="1600" b="1" dirty="0" smtClean="0">
                <a:solidFill>
                  <a:srgbClr val="0070C0"/>
                </a:solidFill>
              </a:rPr>
              <a:t>Energetska sanacija podružnične šole Višnja Gora:</a:t>
            </a:r>
            <a:r>
              <a:rPr lang="sl-SI" sz="1600" b="1" dirty="0" smtClean="0">
                <a:solidFill>
                  <a:srgbClr val="0070C0"/>
                </a:solidFill>
              </a:rPr>
              <a:t>	</a:t>
            </a:r>
            <a:r>
              <a:rPr lang="sl-SI" sz="1600" b="1" dirty="0" smtClean="0">
                <a:solidFill>
                  <a:srgbClr val="0070C0"/>
                </a:solidFill>
              </a:rPr>
              <a:t>                   348.639,58 €</a:t>
            </a:r>
          </a:p>
          <a:p>
            <a:r>
              <a:rPr lang="sl-SI" sz="1600" b="1" dirty="0" smtClean="0">
                <a:solidFill>
                  <a:srgbClr val="0070C0"/>
                </a:solidFill>
              </a:rPr>
              <a:t>Obnova strehe na podružnični šoli Muljava	                     19.192,81 €</a:t>
            </a:r>
            <a:endParaRPr lang="sl-SI" sz="1600" b="1" dirty="0" smtClean="0">
              <a:solidFill>
                <a:srgbClr val="0070C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obnovo iztrošene opreme:			17.160,00 €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državnega proračuna - </a:t>
            </a:r>
            <a:r>
              <a:rPr lang="sl-SI" sz="1600" b="1" dirty="0" smtClean="0">
                <a:solidFill>
                  <a:srgbClr val="7030A0"/>
                </a:solidFill>
              </a:rPr>
              <a:t>MIZŠ</a:t>
            </a:r>
            <a:endParaRPr lang="sl-SI" sz="1600" b="1" dirty="0" smtClean="0">
              <a:solidFill>
                <a:srgbClr val="7030A0"/>
              </a:solidFill>
            </a:endParaRPr>
          </a:p>
          <a:p>
            <a:r>
              <a:rPr lang="sl-SI" sz="1600" b="1" dirty="0" smtClean="0">
                <a:solidFill>
                  <a:srgbClr val="002060"/>
                </a:solidFill>
              </a:rPr>
              <a:t>Sredstva za nakup učil:				</a:t>
            </a:r>
            <a:r>
              <a:rPr lang="sl-SI" sz="1600" b="1" dirty="0" smtClean="0">
                <a:solidFill>
                  <a:srgbClr val="002060"/>
                </a:solidFill>
              </a:rPr>
              <a:t>30.675,40 </a:t>
            </a:r>
            <a:r>
              <a:rPr lang="sl-SI" sz="1600" b="1" dirty="0" smtClean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lastnih sredstev:				 </a:t>
            </a:r>
            <a:r>
              <a:rPr lang="sl-SI" sz="1600" b="1" dirty="0" smtClean="0">
                <a:solidFill>
                  <a:srgbClr val="7030A0"/>
                </a:solidFill>
              </a:rPr>
              <a:t>	  4.896,06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presežka leta </a:t>
            </a:r>
            <a:r>
              <a:rPr lang="sl-SI" sz="1600" b="1" dirty="0" smtClean="0">
                <a:solidFill>
                  <a:srgbClr val="7030A0"/>
                </a:solidFill>
              </a:rPr>
              <a:t>2012:</a:t>
            </a:r>
            <a:r>
              <a:rPr lang="sl-SI" sz="1600" b="1" dirty="0" smtClean="0">
                <a:solidFill>
                  <a:srgbClr val="7030A0"/>
                </a:solidFill>
              </a:rPr>
              <a:t>			 </a:t>
            </a:r>
            <a:r>
              <a:rPr lang="sl-SI" sz="1600" b="1" dirty="0" smtClean="0">
                <a:solidFill>
                  <a:srgbClr val="7030A0"/>
                </a:solidFill>
              </a:rPr>
              <a:t>	  6.761,29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šolskega sklada:				</a:t>
            </a:r>
            <a:r>
              <a:rPr lang="sl-SI" sz="1600" b="1" dirty="0" smtClean="0">
                <a:solidFill>
                  <a:srgbClr val="7030A0"/>
                </a:solidFill>
              </a:rPr>
              <a:t>  2.729,78 €</a:t>
            </a:r>
          </a:p>
          <a:p>
            <a:pPr>
              <a:buFont typeface="Wingdings" pitchFamily="2" charset="2"/>
              <a:buChar char="q"/>
            </a:pPr>
            <a:endParaRPr lang="sl-SI" sz="16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sredstev projekta Zdrav življenjski slog:			  1.130,21 €</a:t>
            </a:r>
          </a:p>
          <a:p>
            <a:pPr marL="0" indent="0">
              <a:buNone/>
            </a:pPr>
            <a:endParaRPr lang="sl-SI" sz="1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sz="1600" b="1" dirty="0" smtClean="0">
                <a:solidFill>
                  <a:srgbClr val="7030A0"/>
                </a:solidFill>
              </a:rPr>
              <a:t>Iz </a:t>
            </a:r>
            <a:r>
              <a:rPr lang="sl-SI" sz="1600" b="1" dirty="0" smtClean="0">
                <a:solidFill>
                  <a:srgbClr val="7030A0"/>
                </a:solidFill>
              </a:rPr>
              <a:t>sredstev projekta Gibalo razvoja:			</a:t>
            </a:r>
            <a:r>
              <a:rPr lang="sl-SI" sz="1600" b="1" smtClean="0">
                <a:solidFill>
                  <a:srgbClr val="7030A0"/>
                </a:solidFill>
              </a:rPr>
              <a:t> </a:t>
            </a:r>
            <a:r>
              <a:rPr lang="sl-SI" sz="1600" b="1" smtClean="0">
                <a:solidFill>
                  <a:srgbClr val="7030A0"/>
                </a:solidFill>
              </a:rPr>
              <a:t>    </a:t>
            </a:r>
            <a:r>
              <a:rPr lang="sl-SI" sz="1600" b="1" dirty="0" smtClean="0">
                <a:solidFill>
                  <a:srgbClr val="7030A0"/>
                </a:solidFill>
              </a:rPr>
              <a:t>455,84 </a:t>
            </a:r>
            <a:r>
              <a:rPr lang="sl-SI" sz="1600" b="1" dirty="0" smtClean="0">
                <a:solidFill>
                  <a:srgbClr val="7030A0"/>
                </a:solidFill>
              </a:rPr>
              <a:t>€</a:t>
            </a:r>
          </a:p>
          <a:p>
            <a:pPr marL="0" indent="0">
              <a:buNone/>
            </a:pPr>
            <a:endParaRPr lang="sl-SI" sz="1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 smtClean="0">
              <a:solidFill>
                <a:srgbClr val="002060"/>
              </a:solidFill>
            </a:endParaRPr>
          </a:p>
          <a:p>
            <a:endParaRPr lang="sl-SI" sz="1600" b="1" dirty="0">
              <a:solidFill>
                <a:srgbClr val="7030A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0" y="5589240"/>
            <a:ext cx="45719" cy="49560"/>
          </a:xfrm>
          <a:noFill/>
        </p:spPr>
        <p:txBody>
          <a:bodyPr>
            <a:normAutofit fontScale="25000" lnSpcReduction="20000"/>
          </a:bodyPr>
          <a:lstStyle/>
          <a:p>
            <a:pPr marL="285750" indent="-285750" algn="l">
              <a:buFont typeface="Wingdings" pitchFamily="2" charset="2"/>
              <a:buChar char="q"/>
            </a:pPr>
            <a:endParaRPr lang="sl-SI" sz="1600" b="1" dirty="0" smtClean="0"/>
          </a:p>
          <a:p>
            <a:pPr marL="0" indent="0">
              <a:buNone/>
            </a:pPr>
            <a:endParaRPr lang="sl-SI" sz="1800" dirty="0" smtClean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  <a:p>
            <a:pPr marL="285750" indent="-285750">
              <a:buFont typeface="Wingdings" pitchFamily="2" charset="2"/>
              <a:buChar char="q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1211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123</Words>
  <Application>Microsoft Office PowerPoint</Application>
  <PresentationFormat>Diaprojekcija na zaslonu (4:3)</PresentationFormat>
  <Paragraphs>51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4" baseType="lpstr">
      <vt:lpstr>Officeova tema</vt:lpstr>
      <vt:lpstr>Obrazložitev RAČUNOVODSKEGA DELA letnega poročila in ostalega finančnega poslovanja OŠ Stična v letu 2013</vt:lpstr>
      <vt:lpstr>BILANCA STANJA</vt:lpstr>
      <vt:lpstr>Viri za nabavo sredstev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BILANCA STANJA</dc:title>
  <dc:creator>Melita</dc:creator>
  <cp:lastModifiedBy>Melita</cp:lastModifiedBy>
  <cp:revision>13</cp:revision>
  <dcterms:created xsi:type="dcterms:W3CDTF">2013-02-20T15:19:25Z</dcterms:created>
  <dcterms:modified xsi:type="dcterms:W3CDTF">2014-02-25T06:02:26Z</dcterms:modified>
</cp:coreProperties>
</file>